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94" r:id="rId6"/>
    <p:sldId id="257" r:id="rId7"/>
    <p:sldId id="258" r:id="rId8"/>
    <p:sldId id="297" r:id="rId9"/>
    <p:sldId id="259" r:id="rId10"/>
    <p:sldId id="261" r:id="rId11"/>
    <p:sldId id="298" r:id="rId12"/>
    <p:sldId id="295" r:id="rId13"/>
    <p:sldId id="296" r:id="rId14"/>
  </p:sldIdLst>
  <p:sldSz cx="12192000" cy="6858000"/>
  <p:notesSz cx="6858000" cy="9144000"/>
  <p:defaultTextStyle>
    <a:defPPr>
      <a:defRPr lang="en-001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273741"/>
    <a:srgbClr val="163E64"/>
    <a:srgbClr val="863F1A"/>
    <a:srgbClr val="13501B"/>
    <a:srgbClr val="50164A"/>
    <a:srgbClr val="7030A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AECAFB-627B-4502-8DDD-969209983E32}" v="496" dt="2024-03-14T20:45:05.393"/>
    <p1510:client id="{3499968F-2C5B-ACD3-1540-AF2B75060F3C}" v="382" dt="2024-03-14T20:41:15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B303B2-AF3D-4B47-9D02-86685F3C943A}" type="datetimeFigureOut">
              <a:rPr lang="en-001" smtClean="0"/>
              <a:t>08/05/2024</a:t>
            </a:fld>
            <a:endParaRPr lang="en-001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001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A7116-097B-4A50-9D2C-39BEE3B5C2FA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01510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6A7116-097B-4A50-9D2C-39BEE3B5C2FA}" type="slidenum">
              <a:rPr lang="en-001" smtClean="0"/>
              <a:t>5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626296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DAC5F-F8E7-EB7D-7048-6E5FBD67CD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E7B2A7-C125-893F-B428-E07A23296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19DB7-074C-4C03-F441-823C5050F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0C658-BA93-414B-AAD5-DE3001036252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74962-65D8-6A60-5C09-066E0B87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DB8C3-8C72-0F1D-E9F5-AB71A3A6D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fld id="{E906306B-CA6C-4594-B96A-16C52CA088E3}" type="slidenum">
              <a:rPr lang="en-001" smtClean="0"/>
              <a:pPr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732699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8553-2312-378A-1227-550D76D0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747563-36C9-9AED-3B54-412BA9885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241F-C048-3A21-A246-1E80F272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C5B30-A269-4348-A23A-0459B3799F03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215E0-7BF5-E67D-6B0B-9EE451B7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096C0-44B9-0909-AA40-CDF3C7D1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709725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9733E6-6267-D0FB-168F-2D767BABF7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01731-4AB1-8F2F-CDCD-3212628C6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5A050-6C39-70BC-3CD9-DBB9BF1D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F2C4-B9D4-4C59-B2B9-E0C83DD142BF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ECE93-5CE4-AE10-7FBA-DC68C715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0C4E-AD46-5881-E1F8-652D6000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6460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160F4-FAC0-D77D-2FF8-97C412F6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8AC3-12B3-33F0-DB47-68BCCA98F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FE1EA-A5D1-6522-2F94-D5FBCF17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25284-415E-496A-9A7F-DAB49EB4CBEA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E37D-532F-A09F-D087-FB4F6EDC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DE19-200B-FE2B-0605-6C97CF36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992384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1955-800E-9DAC-F9A3-655FF8CC0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EFF81-C00C-6149-754B-FBE6D9E27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BE457-1109-7F19-B26A-BBB0252F7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C2146-9BC8-489F-8B09-99783DD36979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62AFE-4893-8829-8639-80A357F07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3233E-B0CC-0D14-AE7C-9A9305547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606270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092F5-10A9-F432-F4E8-81679E012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774C-D746-F926-59B0-886301E41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C5BF1-4774-62BF-29E6-7881E141F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66089-0ABF-58D5-7DD9-819A83C1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9A2D0-5123-4396-9DC0-4568ADFBA188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5556C-4FF3-85B3-5E2B-30C2454D2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53BA5-3119-E3ED-C2BA-877F19DE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9033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23A65-E50B-BC6E-DCB6-845FBB5F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DBEE7-80D5-1CEE-7D90-39DD2D622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E1964-FE36-56AB-7669-8383695D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B3A48D-E412-E3E6-07A4-1BABE1B95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1FF170-80B7-934F-F0EA-4E914642F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575EC-61D9-6128-DBCA-0056E3C5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A885E-1E10-4FC4-9607-D08281785B03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8F7E54-06C8-C909-A0C4-5F2BB4EC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D7BA0-3F7A-CE8C-27D1-9E434A146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8522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16CD-1240-FE87-01CF-77F76B30C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62D9AD-2F8D-3252-4E38-D5E382DF7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F84E6-CF27-4318-94C3-5CDF129F08F6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8FBD0-CB55-0503-7AD2-6EDF950F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5CB31-A654-3ED9-9064-69544E49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44314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040C06-1733-833E-7F02-06CD9E8E6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6BB0-C5D1-4128-9D28-D2C0CB11852F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0AD93-E79B-BA07-F699-2B7957D22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FA0D4-BF18-D1B1-7A0C-F9213EA0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187645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9342-DE56-7432-1A7C-22A338F9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7E8AF-0EFE-C3E7-14AA-91BBB2AF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E4D371-3A2B-ECAE-0147-DCBB04163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6A2A3-E42A-2B29-5A33-B62F4E28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7F088-AE0A-41DA-A3D2-79DB0CB9D499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30BCA-EEF8-6484-A36B-7FB99C79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808E0-EC6A-8B7B-9AF6-B34E4F25A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7984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FBD9B-415E-1628-C6F0-7331F0CEC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0C00B6-AA96-C13D-13D9-707F371C1C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00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8BCD4-A4B8-D9F6-05A6-5F5602527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9C54E-0781-4D2E-136F-26A3F251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3DC57-CF95-4E74-AED0-E4DA1353A025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9D8E5-1D18-48EB-998F-AAE4BC87F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001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6111F-19AA-4ED5-F2AE-1B4E2C15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535288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853D1-26E9-7A87-72FB-5C725203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00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5DDD7-C353-1486-BB94-BC800C67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001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AE5D1-DB1B-FF4B-94B3-3CB014AC1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FAF5513C-00B9-4DA4-90B0-1B8A980C5924}" type="datetime8">
              <a:rPr lang="en-001" smtClean="0"/>
              <a:t>08/05/2024 12:14 pm</a:t>
            </a:fld>
            <a:endParaRPr lang="en-00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BFA9-7176-7398-144F-8B454A8C75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endParaRPr lang="en-00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D0D50-0C45-2210-B71B-73CD3956C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82000"/>
                  </a:schemeClr>
                </a:solidFill>
                <a:latin typeface="Palatino Linotype" panose="02040502050505030304" pitchFamily="18" charset="0"/>
              </a:defRPr>
            </a:lvl1pPr>
          </a:lstStyle>
          <a:p>
            <a:fld id="{E906306B-CA6C-4594-B96A-16C52CA088E3}" type="slidenum">
              <a:rPr lang="en-001" smtClean="0"/>
              <a:pPr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139919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>
              <a:lumMod val="90000"/>
              <a:lumOff val="10000"/>
            </a:schemeClr>
          </a:solidFill>
          <a:latin typeface="Palatino Linotype" panose="0204050205050503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latino Linotype" panose="020405020505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001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radcompass.wixsite.com/home/gradcompar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CAA0C62-06AC-CDD1-AEFE-4ADA7F014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1544" y="4719484"/>
            <a:ext cx="6288911" cy="1655762"/>
          </a:xfrm>
        </p:spPr>
        <p:txBody>
          <a:bodyPr anchor="ctr">
            <a:normAutofit/>
          </a:bodyPr>
          <a:lstStyle/>
          <a:p>
            <a:r>
              <a:rPr lang="en-US" sz="4100" i="1" dirty="0">
                <a:latin typeface="Palatino Linotype" panose="02040502050505030304" pitchFamily="18" charset="0"/>
              </a:rPr>
              <a:t>Navigate your path to graduate admission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FB5D9EA-9156-38D2-F2D9-393B96126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7485" y="407424"/>
            <a:ext cx="5397030" cy="431206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3373CD-02A8-08C7-3ECD-5AA6CDFC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1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3530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D26AC-EB5E-32F2-9D76-DB1FDFE8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10</a:t>
            </a:fld>
            <a:endParaRPr lang="en-001"/>
          </a:p>
        </p:txBody>
      </p:sp>
      <p:pic>
        <p:nvPicPr>
          <p:cNvPr id="4" name="GradCompass">
            <a:hlinkClick r:id="" action="ppaction://media"/>
            <a:extLst>
              <a:ext uri="{FF2B5EF4-FFF2-40B4-BE49-F238E27FC236}">
                <a16:creationId xmlns:a16="http://schemas.microsoft.com/office/drawing/2014/main" id="{4B067949-66E6-48B5-1063-255D08D6F7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688"/>
          <a:stretch/>
        </p:blipFill>
        <p:spPr>
          <a:xfrm>
            <a:off x="0" y="57873"/>
            <a:ext cx="12192000" cy="67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8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A7BC0-F94E-96F7-CD68-ECAF9BC0F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9762"/>
            <a:ext cx="9144000" cy="2479675"/>
          </a:xfrm>
        </p:spPr>
        <p:txBody>
          <a:bodyPr anchor="ctr">
            <a:normAutofit/>
          </a:bodyPr>
          <a:lstStyle/>
          <a:p>
            <a:r>
              <a:rPr lang="en-US" sz="8000" dirty="0"/>
              <a:t>Entrepreneurship</a:t>
            </a:r>
            <a:br>
              <a:rPr lang="en-US" sz="8000" dirty="0"/>
            </a:br>
            <a:r>
              <a:rPr lang="en-US" sz="8000" i="1" dirty="0"/>
              <a:t>Pitch Deck</a:t>
            </a:r>
            <a:endParaRPr lang="en-001" sz="8000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A0C62-06AC-CDD1-AEFE-4ADA7F014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4710"/>
            <a:ext cx="9144000" cy="280164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4100" b="1" dirty="0">
                <a:latin typeface="Palatino Linotype" panose="02040502050505030304" pitchFamily="18" charset="0"/>
              </a:rPr>
              <a:t>Group Members</a:t>
            </a:r>
          </a:p>
          <a:p>
            <a:r>
              <a:rPr lang="en-US" sz="3100" i="1" dirty="0">
                <a:latin typeface="Palatino Linotype" panose="02040502050505030304" pitchFamily="18" charset="0"/>
              </a:rPr>
              <a:t>Danial Ahmad</a:t>
            </a:r>
          </a:p>
          <a:p>
            <a:r>
              <a:rPr lang="en-US" sz="3100" i="1" dirty="0"/>
              <a:t>Muhammad Ahmed Mohsin</a:t>
            </a:r>
          </a:p>
          <a:p>
            <a:r>
              <a:rPr lang="en-US" sz="3100" i="1" dirty="0">
                <a:latin typeface="Palatino Linotype" panose="02040502050505030304" pitchFamily="18" charset="0"/>
              </a:rPr>
              <a:t>Muhammad Ali Farooq</a:t>
            </a:r>
          </a:p>
          <a:p>
            <a:r>
              <a:rPr lang="en-US" sz="3100" i="1" dirty="0"/>
              <a:t>Muhammad Umer</a:t>
            </a:r>
          </a:p>
          <a:p>
            <a:r>
              <a:rPr lang="en-US" sz="3100" i="1" dirty="0">
                <a:latin typeface="Palatino Linotype" panose="02040502050505030304" pitchFamily="18" charset="0"/>
              </a:rPr>
              <a:t>Syeda Fatima Zahra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23373CD-02A8-08C7-3ECD-5AA6CDFC1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mtClean="0"/>
              <a:t>2</a:t>
            </a:fld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16206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482C-72B6-D30E-6B8C-06DAC305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DE34D-F2D2-0A7E-C4F7-84B95358D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i="0" dirty="0">
                <a:effectLst/>
              </a:rPr>
              <a:t>Students feel lost in the Grad School Maze!</a:t>
            </a:r>
            <a:endParaRPr lang="en-US" b="0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The graduate school application process is</a:t>
            </a:r>
            <a:r>
              <a:rPr lang="en-US" b="1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complex </a:t>
            </a:r>
            <a:r>
              <a:rPr lang="en-US" i="0" dirty="0">
                <a:effectLst/>
              </a:rPr>
              <a:t>and</a:t>
            </a:r>
            <a:r>
              <a:rPr lang="en-US" b="1" i="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 confusing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63E64"/>
                </a:solidFill>
              </a:rPr>
              <a:t>Unlike undergraduate admissions</a:t>
            </a:r>
            <a:r>
              <a:rPr lang="en-US" dirty="0"/>
              <a:t>, graduate admissions are field-specific and put a far greater emphasis on research</a:t>
            </a:r>
            <a:endParaRPr lang="en-US" i="0" dirty="0"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Students struggle to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i="1" dirty="0">
                <a:effectLst/>
              </a:rPr>
              <a:t>Identify research interests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i="1" dirty="0">
                <a:effectLst/>
              </a:rPr>
              <a:t>Find relevant programs and professors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600" i="1" dirty="0">
                <a:effectLst/>
              </a:rPr>
              <a:t>Connect with experienced mentors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0F6FD-C62B-4923-6939-86E04411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3</a:t>
            </a:fld>
            <a:endParaRPr lang="en-001" sz="1600"/>
          </a:p>
        </p:txBody>
      </p:sp>
      <p:pic>
        <p:nvPicPr>
          <p:cNvPr id="1026" name="Picture 2" descr="Problem solving - Free education icons">
            <a:extLst>
              <a:ext uri="{FF2B5EF4-FFF2-40B4-BE49-F238E27FC236}">
                <a16:creationId xmlns:a16="http://schemas.microsoft.com/office/drawing/2014/main" id="{5AC0B745-E504-FEA4-DE1E-8B98B4FCD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5" t="10774" r="17405" b="10898"/>
          <a:stretch/>
        </p:blipFill>
        <p:spPr bwMode="auto">
          <a:xfrm>
            <a:off x="10596932" y="365125"/>
            <a:ext cx="1259093" cy="155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78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89D8-ABBF-0048-A00F-93A213E2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Solution: GradCompass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97AD-E9DD-F4F0-5F75-79C13DC5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56"/>
            <a:ext cx="10515600" cy="1855124"/>
          </a:xfrm>
        </p:spPr>
        <p:txBody>
          <a:bodyPr>
            <a:normAutofit/>
          </a:bodyPr>
          <a:lstStyle/>
          <a:p>
            <a:r>
              <a:rPr lang="en-US" sz="2300" b="1" dirty="0"/>
              <a:t>GradCompass</a:t>
            </a:r>
            <a:r>
              <a:rPr lang="en-US" sz="2300" dirty="0"/>
              <a:t> aims to be a personalized guide for prospective graduate school applicants</a:t>
            </a:r>
          </a:p>
          <a:p>
            <a:r>
              <a:rPr lang="en-US" sz="2300" dirty="0"/>
              <a:t>Empower students with the resources and support their need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273741"/>
                </a:solidFill>
              </a:rPr>
              <a:t>Features</a:t>
            </a:r>
            <a:endParaRPr lang="en-US" sz="2200" b="1" dirty="0">
              <a:solidFill>
                <a:srgbClr val="27374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CB197-2C76-1A1C-99A4-C887AB4D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4</a:t>
            </a:fld>
            <a:endParaRPr lang="en-001" sz="16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65F7F7-1D73-E4AF-CF32-6BA977217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043938"/>
              </p:ext>
            </p:extLst>
          </p:nvPr>
        </p:nvGraphicFramePr>
        <p:xfrm>
          <a:off x="838200" y="3148533"/>
          <a:ext cx="10515600" cy="30738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8735912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417516581"/>
                    </a:ext>
                  </a:extLst>
                </a:gridCol>
              </a:tblGrid>
              <a:tr h="54400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273741"/>
                          </a:solidFill>
                          <a:latin typeface="Palatino Linotype" panose="02040502050505030304" pitchFamily="18" charset="0"/>
                        </a:rPr>
                        <a:t>AI-powered Comparison Tool</a:t>
                      </a:r>
                      <a:endParaRPr lang="en-001" sz="2200" dirty="0">
                        <a:solidFill>
                          <a:srgbClr val="27374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273741"/>
                          </a:solidFill>
                          <a:latin typeface="Palatino Linotype" panose="02040502050505030304" pitchFamily="18" charset="0"/>
                        </a:rPr>
                        <a:t>Personalized Mentorship &amp; Guidance</a:t>
                      </a:r>
                      <a:endParaRPr lang="en-001" sz="2200" dirty="0">
                        <a:solidFill>
                          <a:srgbClr val="273741"/>
                        </a:solidFill>
                        <a:latin typeface="Palatino Linotype" panose="02040502050505030304" pitchFamily="18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11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Generates comprehensive </a:t>
                      </a:r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comparison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 based on student preferences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Provides detailed information on programs, </a:t>
                      </a:r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core research areas, active faculty, funding/stipends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and more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Saves </a:t>
                      </a:r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time and effort</a:t>
                      </a: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, enabling informed decision-making and providing convenience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Connects students with experienced mentors for </a:t>
                      </a:r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one-on-one guidance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dirty="0">
                          <a:latin typeface="Palatino Linotype" panose="02040502050505030304" pitchFamily="18" charset="0"/>
                        </a:rPr>
                        <a:t>Offers support with </a:t>
                      </a:r>
                      <a:r>
                        <a:rPr lang="en-US" sz="2000" b="1" dirty="0">
                          <a:latin typeface="Palatino Linotype" panose="02040502050505030304" pitchFamily="18" charset="0"/>
                        </a:rPr>
                        <a:t>essays, research proposals, interview preparation, and career advice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latin typeface="Palatino Linotype" panose="02040502050505030304" pitchFamily="18" charset="0"/>
                        </a:rPr>
                        <a:t>Comprehensive blogs/webinars aimed at boosting student confidence and writing skills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503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E949-EE7B-523A-4888-A12FA36C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 </a:t>
            </a:r>
            <a:r>
              <a:rPr lang="en-US" b="0" dirty="0"/>
              <a:t>(Freemium)</a:t>
            </a:r>
            <a:endParaRPr lang="en-001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44BE5-0B9E-719C-F355-F300ACEA1D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44785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b="1" dirty="0">
                    <a:solidFill>
                      <a:srgbClr val="273741"/>
                    </a:solidFill>
                  </a:rPr>
                  <a:t>Free</a:t>
                </a:r>
                <a:r>
                  <a:rPr lang="en-US" sz="2600" dirty="0">
                    <a:solidFill>
                      <a:srgbClr val="273741"/>
                    </a:solidFill>
                  </a:rPr>
                  <a:t> tier offers basic resources such as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SOP and CV samples, webinars, etc.</a:t>
                </a:r>
              </a:p>
              <a:p>
                <a:pPr marL="0" indent="0">
                  <a:buNone/>
                </a:pPr>
                <a:r>
                  <a:rPr lang="en-US" sz="2600" dirty="0">
                    <a:solidFill>
                      <a:srgbClr val="273741"/>
                    </a:solidFill>
                  </a:rPr>
                  <a:t>Premium tier provides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unlimited AI access</a:t>
                </a:r>
                <a:r>
                  <a:rPr lang="en-US" sz="26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personalized mentorship </a:t>
                </a:r>
                <a:r>
                  <a:rPr lang="en-US" sz="2600" dirty="0">
                    <a:solidFill>
                      <a:srgbClr val="273741"/>
                    </a:solidFill>
                  </a:rPr>
                  <a:t>packages + 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essay reviews/improvements</a:t>
                </a:r>
              </a:p>
              <a:p>
                <a:pPr marL="0" indent="0" algn="ctr">
                  <a:buNone/>
                </a:pPr>
                <a:r>
                  <a:rPr lang="en-US" sz="2600" b="1" dirty="0">
                    <a:solidFill>
                      <a:schemeClr val="accent3">
                        <a:lumMod val="75000"/>
                      </a:schemeClr>
                    </a:solidFill>
                  </a:rPr>
                  <a:t>Revenue Generation</a:t>
                </a: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Base package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1-month access to </a:t>
                </a:r>
                <a:r>
                  <a:rPr lang="en-US" sz="2600" b="1" dirty="0" err="1">
                    <a:solidFill>
                      <a:srgbClr val="273741"/>
                    </a:solidFill>
                  </a:rPr>
                  <a:t>GradCompare</a:t>
                </a:r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600" b="1" dirty="0">
                    <a:solidFill>
                      <a:srgbClr val="273741"/>
                    </a:solidFill>
                  </a:rPr>
                </a:br>
                <a:r>
                  <a:rPr lang="en-US" sz="2600" b="1" dirty="0">
                    <a:solidFill>
                      <a:srgbClr val="273741"/>
                    </a:solidFill>
                  </a:rPr>
                  <a:t>		          </a:t>
                </a:r>
                <a:r>
                  <a:rPr lang="en-US" sz="2600" dirty="0">
                    <a:solidFill>
                      <a:srgbClr val="273741"/>
                    </a:solidFill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b="0" i="1" dirty="0" smtClean="0">
                            <a:solidFill>
                              <a:srgbClr val="27374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0" dirty="0" smtClean="0">
                            <a:solidFill>
                              <a:srgbClr val="273741"/>
                            </a:solidFill>
                            <a:latin typeface="Cambria Math" panose="02040503050406030204" pitchFamily="18" charset="0"/>
                          </a:rPr>
                          <m:t>4 </m:t>
                        </m:r>
                        <m:r>
                          <m:rPr>
                            <m:sty m:val="p"/>
                          </m:rPr>
                          <a:rPr lang="en-US" sz="2600" b="0" i="0" dirty="0" smtClean="0">
                            <a:solidFill>
                              <a:srgbClr val="273741"/>
                            </a:solidFill>
                            <a:latin typeface="Cambria Math" panose="02040503050406030204" pitchFamily="18" charset="0"/>
                          </a:rPr>
                          <m:t>mentorship</m:t>
                        </m:r>
                        <m:r>
                          <a:rPr lang="en-US" sz="2600" b="0" i="0" dirty="0" smtClean="0">
                            <a:solidFill>
                              <a:srgbClr val="27374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600" b="0" i="0" dirty="0" smtClean="0">
                            <a:solidFill>
                              <a:srgbClr val="273741"/>
                            </a:solidFill>
                            <a:latin typeface="Cambria Math" panose="02040503050406030204" pitchFamily="18" charset="0"/>
                          </a:rPr>
                          <m:t>hours</m:t>
                        </m:r>
                      </m:e>
                    </m:d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𝟒𝟖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𝟓𝟑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2600" b="1" dirty="0">
                  <a:solidFill>
                    <a:srgbClr val="273741"/>
                  </a:solidFill>
                </a:endParaRP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Additional mentor hours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𝟏𝟎𝟓𝟎𝟎</m:t>
                    </m:r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b="1" dirty="0">
                    <a:solidFill>
                      <a:srgbClr val="273741"/>
                    </a:solidFill>
                  </a:rPr>
                  <a:t>/ </a:t>
                </a:r>
                <a:r>
                  <a:rPr lang="en-US" sz="2600" b="1" dirty="0" err="1">
                    <a:solidFill>
                      <a:srgbClr val="273741"/>
                    </a:solidFill>
                  </a:rPr>
                  <a:t>hr</a:t>
                </a:r>
                <a:r>
                  <a:rPr lang="en-US" sz="2600" b="1" dirty="0">
                    <a:solidFill>
                      <a:srgbClr val="273741"/>
                    </a:solidFill>
                  </a:rPr>
                  <a:t> </a:t>
                </a:r>
                <a:r>
                  <a:rPr lang="en-US" sz="2600" dirty="0">
                    <a:solidFill>
                      <a:srgbClr val="273741"/>
                    </a:solidFill>
                  </a:rPr>
                  <a:t>(save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12.5%)</m:t>
                    </m:r>
                  </m:oMath>
                </a14:m>
                <a:endParaRPr lang="en-US" sz="2600" dirty="0">
                  <a:solidFill>
                    <a:srgbClr val="273741"/>
                  </a:solidFill>
                </a:endParaRP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Mentor revenue split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80/20)%</m:t>
                    </m:r>
                  </m:oMath>
                </a14:m>
                <a:endParaRPr lang="en-US" sz="2600" dirty="0">
                  <a:solidFill>
                    <a:srgbClr val="273741"/>
                  </a:solidFill>
                </a:endParaRPr>
              </a:p>
              <a:p>
                <a:r>
                  <a:rPr lang="en-US" sz="2600" dirty="0">
                    <a:solidFill>
                      <a:srgbClr val="273741"/>
                    </a:solidFill>
                  </a:rPr>
                  <a:t>Essay review / evaluation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solidFill>
                      <a:srgbClr val="27374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260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2600" b="1" dirty="0">
                  <a:solidFill>
                    <a:srgbClr val="273741"/>
                  </a:solidFill>
                </a:endParaRPr>
              </a:p>
              <a:p>
                <a:endParaRPr lang="en-US" sz="2600" dirty="0">
                  <a:solidFill>
                    <a:srgbClr val="27374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444BE5-0B9E-719C-F355-F300ACEA1D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447854"/>
              </a:xfrm>
              <a:blipFill>
                <a:blip r:embed="rId3"/>
                <a:stretch>
                  <a:fillRect l="-1043" t="-2192" b="-2877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DDE5D-48C9-25E9-11D4-E05210F7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5</a:t>
            </a:fld>
            <a:endParaRPr lang="en-001" sz="1600"/>
          </a:p>
        </p:txBody>
      </p:sp>
    </p:spTree>
    <p:extLst>
      <p:ext uri="{BB962C8B-B14F-4D97-AF65-F5344CB8AC3E}">
        <p14:creationId xmlns:p14="http://schemas.microsoft.com/office/powerpoint/2010/main" val="25575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1E09D-9D9B-EEF6-8117-5A3F4577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Unique Selling Proposition (USP)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0372F-2020-D12E-1E32-0F6874C93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Why Choose </a:t>
            </a:r>
            <a:r>
              <a:rPr lang="en-US" b="1" dirty="0" err="1"/>
              <a:t>GradCompass</a:t>
            </a:r>
            <a:r>
              <a:rPr lang="en-US" b="1" dirty="0"/>
              <a:t>?</a:t>
            </a:r>
          </a:p>
          <a:p>
            <a:pPr marL="0" indent="0" algn="ctr">
              <a:buNone/>
            </a:pPr>
            <a:r>
              <a:rPr lang="en-US" sz="2200" b="1" dirty="0"/>
              <a:t>GradCompass</a:t>
            </a:r>
            <a:r>
              <a:rPr lang="en-US" sz="2200" dirty="0"/>
              <a:t> is a </a:t>
            </a:r>
            <a:r>
              <a:rPr lang="en-US" sz="2200" b="1" dirty="0"/>
              <a:t>one-stop-shop for graduate school applicants</a:t>
            </a:r>
            <a:endParaRPr lang="en-US" sz="2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64ABBF-4A12-272F-10A3-DC671CCA7D22}"/>
              </a:ext>
            </a:extLst>
          </p:cNvPr>
          <p:cNvGrpSpPr/>
          <p:nvPr/>
        </p:nvGrpSpPr>
        <p:grpSpPr>
          <a:xfrm>
            <a:off x="2001145" y="3067163"/>
            <a:ext cx="4056110" cy="1330959"/>
            <a:chOff x="1342468" y="1219890"/>
            <a:chExt cx="4722854" cy="1439985"/>
          </a:xfrm>
          <a:solidFill>
            <a:srgbClr val="7030A0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2BB61EB-15F7-6A6F-B5BE-3914BFCB22B7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solidFill>
              <a:srgbClr val="50164A"/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2000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5442C2AE-49EE-A242-0608-8376372EC5B2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latin typeface="Palatino Linotype" panose="02040502050505030304" pitchFamily="18" charset="0"/>
                </a:rPr>
                <a:t>Graduate Studies!</a:t>
              </a:r>
              <a:endParaRPr lang="en-US" sz="2000" b="1" i="0" kern="1200" dirty="0">
                <a:effectLst/>
                <a:latin typeface="Palatino Linotype" panose="02040502050505030304" pitchFamily="18" charset="0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>
                  <a:latin typeface="Palatino Linotype" panose="02040502050505030304" pitchFamily="18" charset="0"/>
                </a:rPr>
                <a:t>O</a:t>
              </a: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ur focus is on MS and PhD</a:t>
              </a:r>
              <a:br>
                <a:rPr lang="en-US" sz="20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Emphasis on research</a:t>
              </a: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0F09347-4699-F6CB-0B17-EE58B1A28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b="0" smtClean="0"/>
              <a:t>6</a:t>
            </a:fld>
            <a:endParaRPr lang="en-001" sz="1600" b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465B07-FC47-C618-8A5B-9333BD8BBEF1}"/>
              </a:ext>
            </a:extLst>
          </p:cNvPr>
          <p:cNvGrpSpPr/>
          <p:nvPr/>
        </p:nvGrpSpPr>
        <p:grpSpPr>
          <a:xfrm>
            <a:off x="6195115" y="3052600"/>
            <a:ext cx="4056110" cy="1330959"/>
            <a:chOff x="1342468" y="1219890"/>
            <a:chExt cx="4722854" cy="1439985"/>
          </a:xfrm>
          <a:solidFill>
            <a:srgbClr val="863F1A"/>
          </a:soli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A42FEF5-2E3F-AEE1-D8C8-40FC9365783F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2000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F3CA67A3-0358-A378-56CD-02AFABE61831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dirty="0">
                  <a:effectLst/>
                  <a:latin typeface="Palatino Linotype" panose="02040502050505030304" pitchFamily="18" charset="0"/>
                </a:rPr>
                <a:t>Comprehensive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All the resources you need in</a:t>
              </a:r>
              <a:br>
                <a:rPr lang="en-US" sz="20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 one place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83E0DF-22BA-1FC2-E22F-7D8517158C9C}"/>
              </a:ext>
            </a:extLst>
          </p:cNvPr>
          <p:cNvGrpSpPr/>
          <p:nvPr/>
        </p:nvGrpSpPr>
        <p:grpSpPr>
          <a:xfrm>
            <a:off x="3476951" y="4500962"/>
            <a:ext cx="5307548" cy="1330959"/>
            <a:chOff x="1342468" y="1219890"/>
            <a:chExt cx="4722854" cy="1439985"/>
          </a:xfrm>
          <a:solidFill>
            <a:srgbClr val="13501B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99E665-88A7-D240-5223-CE173E73E4BF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2000"/>
            </a:p>
          </p:txBody>
        </p:sp>
        <p:sp>
          <p:nvSpPr>
            <p:cNvPr id="22" name="Rectangle: Rounded Corners 4">
              <a:extLst>
                <a:ext uri="{FF2B5EF4-FFF2-40B4-BE49-F238E27FC236}">
                  <a16:creationId xmlns:a16="http://schemas.microsoft.com/office/drawing/2014/main" id="{F06D9AAB-4E50-D566-E677-174C14229BA8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i="0" kern="1200" dirty="0">
                  <a:effectLst/>
                  <a:latin typeface="Palatino Linotype" panose="02040502050505030304" pitchFamily="18" charset="0"/>
                </a:rPr>
                <a:t>Innovation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AI powered</a:t>
              </a:r>
              <a:br>
                <a:rPr lang="en-US" sz="20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2000" b="0" i="0" kern="1200" dirty="0">
                  <a:effectLst/>
                  <a:latin typeface="Palatino Linotype" panose="02040502050505030304" pitchFamily="18" charset="0"/>
                </a:rPr>
                <a:t>“Retrieval-Augmented Generation (RAG)”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02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33445659-B44D-0FAA-B4C1-8458AEB81198}"/>
              </a:ext>
            </a:extLst>
          </p:cNvPr>
          <p:cNvGrpSpPr/>
          <p:nvPr/>
        </p:nvGrpSpPr>
        <p:grpSpPr>
          <a:xfrm>
            <a:off x="1042074" y="1513840"/>
            <a:ext cx="5021309" cy="1638891"/>
            <a:chOff x="1342468" y="1219890"/>
            <a:chExt cx="4722854" cy="1439985"/>
          </a:xfrm>
          <a:solidFill>
            <a:schemeClr val="accent2">
              <a:lumMod val="75000"/>
            </a:schemeClr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D99C141F-0C0C-2DC4-09D8-EDDC12C5DF75}"/>
                </a:ext>
              </a:extLst>
            </p:cNvPr>
            <p:cNvSpPr/>
            <p:nvPr/>
          </p:nvSpPr>
          <p:spPr>
            <a:xfrm>
              <a:off x="1342468" y="1219890"/>
              <a:ext cx="4722854" cy="143998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F1CF241A-7DEE-80AB-DDC0-A53A86EBA082}"/>
                </a:ext>
              </a:extLst>
            </p:cNvPr>
            <p:cNvSpPr txBox="1"/>
            <p:nvPr/>
          </p:nvSpPr>
          <p:spPr>
            <a:xfrm>
              <a:off x="1412762" y="1290184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i="0" kern="1200" dirty="0">
                  <a:effectLst/>
                  <a:latin typeface="Palatino Linotype" panose="02040502050505030304" pitchFamily="18" charset="0"/>
                </a:rPr>
                <a:t>Threat of New Entrants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dirty="0">
                  <a:latin typeface="Palatino Linotype" panose="02040502050505030304" pitchFamily="18" charset="0"/>
                </a:rPr>
                <a:t>E</a:t>
              </a: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ducational consulting industry is </a:t>
              </a:r>
              <a:br>
                <a:rPr lang="en-US" sz="17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relatively easy to enter, but it can be difficult to establish a strong brand and large network</a:t>
              </a:r>
              <a:endParaRPr lang="en-001" sz="17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83F4D6-9BD3-7480-49BF-A6F5264017F1}"/>
              </a:ext>
            </a:extLst>
          </p:cNvPr>
          <p:cNvGrpSpPr/>
          <p:nvPr/>
        </p:nvGrpSpPr>
        <p:grpSpPr>
          <a:xfrm>
            <a:off x="6128617" y="1536972"/>
            <a:ext cx="5021310" cy="1615760"/>
            <a:chOff x="6126677" y="1240214"/>
            <a:chExt cx="4722854" cy="1439985"/>
          </a:xfrm>
          <a:solidFill>
            <a:schemeClr val="accent2">
              <a:lumMod val="75000"/>
            </a:schemeClr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DE422A6-D395-B462-3781-0805B0CC3046}"/>
                </a:ext>
              </a:extLst>
            </p:cNvPr>
            <p:cNvSpPr/>
            <p:nvPr/>
          </p:nvSpPr>
          <p:spPr>
            <a:xfrm>
              <a:off x="6126677" y="1240214"/>
              <a:ext cx="4722854" cy="1439985"/>
            </a:xfrm>
            <a:prstGeom prst="roundRect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8" name="Rectangle: Rounded Corners 6">
              <a:extLst>
                <a:ext uri="{FF2B5EF4-FFF2-40B4-BE49-F238E27FC236}">
                  <a16:creationId xmlns:a16="http://schemas.microsoft.com/office/drawing/2014/main" id="{A902DCDA-FC47-4403-713C-847FEDCCE5A3}"/>
                </a:ext>
              </a:extLst>
            </p:cNvPr>
            <p:cNvSpPr txBox="1"/>
            <p:nvPr/>
          </p:nvSpPr>
          <p:spPr>
            <a:xfrm>
              <a:off x="6196972" y="1308261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i="0" kern="1200" dirty="0">
                  <a:effectLst/>
                  <a:latin typeface="Palatino Linotype" panose="02040502050505030304" pitchFamily="18" charset="0"/>
                </a:rPr>
                <a:t>Bargaining Power of Buyers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Students have few options to choose from </a:t>
              </a:r>
              <a:br>
                <a:rPr lang="en-US" sz="17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when it comes to graduate school guidance platforms</a:t>
              </a:r>
              <a:endParaRPr lang="en-001" sz="17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233C02-0973-6CFE-2B7D-3443812EF45B}"/>
              </a:ext>
            </a:extLst>
          </p:cNvPr>
          <p:cNvGrpSpPr/>
          <p:nvPr/>
        </p:nvGrpSpPr>
        <p:grpSpPr>
          <a:xfrm>
            <a:off x="1043291" y="3213296"/>
            <a:ext cx="5021310" cy="1629616"/>
            <a:chOff x="1343613" y="2690772"/>
            <a:chExt cx="4722854" cy="1439985"/>
          </a:xfrm>
          <a:solidFill>
            <a:schemeClr val="accent6">
              <a:lumMod val="75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3715179-9CB0-D690-D3E2-DC47316A25BF}"/>
                </a:ext>
              </a:extLst>
            </p:cNvPr>
            <p:cNvSpPr/>
            <p:nvPr/>
          </p:nvSpPr>
          <p:spPr>
            <a:xfrm>
              <a:off x="1343613" y="2690772"/>
              <a:ext cx="4722854" cy="1439985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6" name="Rectangle: Rounded Corners 8">
              <a:extLst>
                <a:ext uri="{FF2B5EF4-FFF2-40B4-BE49-F238E27FC236}">
                  <a16:creationId xmlns:a16="http://schemas.microsoft.com/office/drawing/2014/main" id="{30972118-7D34-9F45-FA07-A2105E173A7A}"/>
                </a:ext>
              </a:extLst>
            </p:cNvPr>
            <p:cNvSpPr txBox="1"/>
            <p:nvPr/>
          </p:nvSpPr>
          <p:spPr>
            <a:xfrm>
              <a:off x="1413907" y="2761066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i="0" kern="1200" dirty="0">
                  <a:effectLst/>
                  <a:latin typeface="Palatino Linotype" panose="02040502050505030304" pitchFamily="18" charset="0"/>
                </a:rPr>
                <a:t>Bargaining Power of Suppliers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There are a variety of suppliers of resources and </a:t>
              </a:r>
              <a:br>
                <a:rPr lang="en-US" sz="17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services that can be used to create a graduate</a:t>
              </a:r>
              <a:br>
                <a:rPr lang="en-US" sz="17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 school guidance platform</a:t>
              </a:r>
              <a:endParaRPr lang="en-001" sz="17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CDF70-5974-6EED-455D-2AC5DB9CF94B}"/>
              </a:ext>
            </a:extLst>
          </p:cNvPr>
          <p:cNvGrpSpPr/>
          <p:nvPr/>
        </p:nvGrpSpPr>
        <p:grpSpPr>
          <a:xfrm>
            <a:off x="6126481" y="3236156"/>
            <a:ext cx="5021310" cy="1607873"/>
            <a:chOff x="6096000" y="2690772"/>
            <a:chExt cx="4722854" cy="1439985"/>
          </a:xfrm>
          <a:solidFill>
            <a:schemeClr val="accent6">
              <a:lumMod val="75000"/>
            </a:schemeClr>
          </a:solidFill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6F41AD-2F71-A0F4-E93B-CBA8F6E5782B}"/>
                </a:ext>
              </a:extLst>
            </p:cNvPr>
            <p:cNvSpPr/>
            <p:nvPr/>
          </p:nvSpPr>
          <p:spPr>
            <a:xfrm>
              <a:off x="6096000" y="2690772"/>
              <a:ext cx="4722854" cy="1439985"/>
            </a:xfrm>
            <a:prstGeom prst="roundRect">
              <a:avLst/>
            </a:prstGeom>
            <a:solidFill>
              <a:srgbClr val="273741"/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4" name="Rectangle: Rounded Corners 10">
              <a:extLst>
                <a:ext uri="{FF2B5EF4-FFF2-40B4-BE49-F238E27FC236}">
                  <a16:creationId xmlns:a16="http://schemas.microsoft.com/office/drawing/2014/main" id="{5B8D2FF7-72FA-34AD-BE32-88747FB805FE}"/>
                </a:ext>
              </a:extLst>
            </p:cNvPr>
            <p:cNvSpPr txBox="1"/>
            <p:nvPr/>
          </p:nvSpPr>
          <p:spPr>
            <a:xfrm>
              <a:off x="6096000" y="2780672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i="0" kern="1200" dirty="0">
                  <a:effectLst/>
                  <a:latin typeface="Palatino Linotype" panose="02040502050505030304" pitchFamily="18" charset="0"/>
                </a:rPr>
                <a:t>Threat of Substitutes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There are a few substitute products and services available, such as graduate school guidebooks and online forums</a:t>
              </a:r>
              <a:endParaRPr lang="en-001" sz="1700" b="0" kern="1200" dirty="0">
                <a:latin typeface="Palatino Linotype" panose="0204050205050503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EEA050-9D76-2984-0D00-A86B2BB3E396}"/>
              </a:ext>
            </a:extLst>
          </p:cNvPr>
          <p:cNvGrpSpPr/>
          <p:nvPr/>
        </p:nvGrpSpPr>
        <p:grpSpPr>
          <a:xfrm>
            <a:off x="3540059" y="4912756"/>
            <a:ext cx="5021310" cy="1638891"/>
            <a:chOff x="3701128" y="4198124"/>
            <a:chExt cx="4722854" cy="1439985"/>
          </a:xfrm>
          <a:solidFill>
            <a:schemeClr val="accent6">
              <a:lumMod val="75000"/>
            </a:schemeClr>
          </a:solidFill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6E49455-13FA-9CBE-709F-9B0976A75BB5}"/>
                </a:ext>
              </a:extLst>
            </p:cNvPr>
            <p:cNvSpPr/>
            <p:nvPr/>
          </p:nvSpPr>
          <p:spPr>
            <a:xfrm>
              <a:off x="3701128" y="4198124"/>
              <a:ext cx="4722854" cy="1439985"/>
            </a:xfrm>
            <a:prstGeom prst="roundRect">
              <a:avLst/>
            </a:prstGeom>
            <a:solidFill>
              <a:schemeClr val="tx2">
                <a:lumMod val="90000"/>
                <a:lumOff val="10000"/>
              </a:schemeClr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/>
            </a:p>
          </p:txBody>
        </p:sp>
        <p:sp>
          <p:nvSpPr>
            <p:cNvPr id="12" name="Rectangle: Rounded Corners 12">
              <a:extLst>
                <a:ext uri="{FF2B5EF4-FFF2-40B4-BE49-F238E27FC236}">
                  <a16:creationId xmlns:a16="http://schemas.microsoft.com/office/drawing/2014/main" id="{981C823A-95DC-91B3-E9D1-344710A04890}"/>
                </a:ext>
              </a:extLst>
            </p:cNvPr>
            <p:cNvSpPr txBox="1"/>
            <p:nvPr/>
          </p:nvSpPr>
          <p:spPr>
            <a:xfrm>
              <a:off x="3771422" y="4268418"/>
              <a:ext cx="4582266" cy="129939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b="1" i="0" kern="1200" dirty="0">
                  <a:effectLst/>
                  <a:latin typeface="Palatino Linotype" panose="02040502050505030304" pitchFamily="18" charset="0"/>
                </a:rPr>
                <a:t>Competitive Rivalry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The educational consulting industry </a:t>
              </a:r>
              <a:br>
                <a:rPr lang="en-US" sz="1700" b="0" i="0" kern="1200" dirty="0">
                  <a:effectLst/>
                  <a:latin typeface="Palatino Linotype" panose="02040502050505030304" pitchFamily="18" charset="0"/>
                </a:rPr>
              </a:br>
              <a:r>
                <a:rPr lang="en-US" sz="1700" b="0" i="0" kern="1200" dirty="0">
                  <a:effectLst/>
                  <a:latin typeface="Palatino Linotype" panose="02040502050505030304" pitchFamily="18" charset="0"/>
                </a:rPr>
                <a:t>is a competitive landscape, with several established players but no one is specifically focusing on graduate admissions</a:t>
              </a:r>
              <a:endParaRPr lang="en-001" sz="1700" b="0" kern="12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CC551711-08B5-18BB-0AC5-E4B1A9C4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10" y="228279"/>
            <a:ext cx="9958381" cy="1205557"/>
          </a:xfrm>
        </p:spPr>
        <p:txBody>
          <a:bodyPr/>
          <a:lstStyle/>
          <a:p>
            <a:pPr algn="ctr"/>
            <a:r>
              <a:rPr lang="en-US" i="0" dirty="0">
                <a:effectLst/>
              </a:rPr>
              <a:t>Porter’s Five Forces</a:t>
            </a:r>
            <a:endParaRPr lang="en-001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5D24744E-B2B9-62FA-463A-478E67C6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b="0" smtClean="0"/>
              <a:t>7</a:t>
            </a:fld>
            <a:endParaRPr lang="en-001" sz="1600" b="0"/>
          </a:p>
        </p:txBody>
      </p:sp>
    </p:spTree>
    <p:extLst>
      <p:ext uri="{BB962C8B-B14F-4D97-AF65-F5344CB8AC3E}">
        <p14:creationId xmlns:p14="http://schemas.microsoft.com/office/powerpoint/2010/main" val="296830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9AAF-0621-775D-0740-FA22CF4D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</a:t>
            </a:r>
            <a:r>
              <a:rPr lang="en-US" b="0" dirty="0"/>
              <a:t>(The Need)</a:t>
            </a:r>
            <a:endParaRPr lang="en-001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64F50-ADCF-01BE-75F5-B2230F3610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613400" cy="414192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lnSpc>
                    <a:spcPct val="70000"/>
                  </a:lnSpc>
                  <a:buNone/>
                </a:pPr>
                <a:r>
                  <a:rPr lang="en-US" sz="3000" dirty="0">
                    <a:solidFill>
                      <a:srgbClr val="273741"/>
                    </a:solidFill>
                  </a:rPr>
                  <a:t>Seeking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0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Rs</m:t>
                    </m:r>
                    <m:r>
                      <a:rPr lang="en-US" sz="3000" b="0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0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𝟗𝟑𝟎</m:t>
                    </m:r>
                    <m:r>
                      <a:rPr lang="en-US" sz="30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b="1" i="0" dirty="0" smtClean="0">
                        <a:solidFill>
                          <a:srgbClr val="27374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</m:oMath>
                </a14:m>
                <a:endParaRPr lang="en-US" sz="3000" b="1" dirty="0">
                  <a:solidFill>
                    <a:srgbClr val="273741"/>
                  </a:solidFill>
                </a:endParaRPr>
              </a:p>
              <a:p>
                <a:pPr marL="0" indent="0" algn="ctr">
                  <a:lnSpc>
                    <a:spcPct val="70000"/>
                  </a:lnSpc>
                  <a:buNone/>
                </a:pPr>
                <a:endParaRPr lang="en-US" sz="300" b="1" dirty="0">
                  <a:solidFill>
                    <a:srgbClr val="273741"/>
                  </a:solidFill>
                </a:endParaRPr>
              </a:p>
              <a:p>
                <a:pPr algn="ctr">
                  <a:lnSpc>
                    <a:spcPct val="70000"/>
                  </a:lnSpc>
                </a:pPr>
                <a:r>
                  <a:rPr lang="en-US" sz="2500" dirty="0">
                    <a:solidFill>
                      <a:srgbClr val="273741"/>
                    </a:solidFill>
                  </a:rPr>
                  <a:t>Further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develop</a:t>
                </a:r>
                <a:r>
                  <a:rPr lang="en-US" sz="25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enhance</a:t>
                </a:r>
                <a:r>
                  <a:rPr lang="en-US" sz="2500" dirty="0">
                    <a:solidFill>
                      <a:srgbClr val="273741"/>
                    </a:solidFill>
                  </a:rPr>
                  <a:t> the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AI comparison tool</a:t>
                </a:r>
              </a:p>
              <a:p>
                <a:r>
                  <a:rPr lang="en-US" sz="2500" dirty="0">
                    <a:solidFill>
                      <a:srgbClr val="273741"/>
                    </a:solidFill>
                  </a:rPr>
                  <a:t>Expand our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mentor network </a:t>
                </a:r>
                <a:r>
                  <a:rPr lang="en-US" sz="2500" dirty="0">
                    <a:solidFill>
                      <a:srgbClr val="273741"/>
                    </a:solidFill>
                  </a:rPr>
                  <a:t>and onboard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diverse expertise</a:t>
                </a:r>
              </a:p>
              <a:p>
                <a:r>
                  <a:rPr lang="en-US" sz="2500" dirty="0">
                    <a:solidFill>
                      <a:srgbClr val="273741"/>
                    </a:solidFill>
                  </a:rPr>
                  <a:t>Implement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marketing</a:t>
                </a:r>
                <a:r>
                  <a:rPr lang="en-US" sz="25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outreach campaigns </a:t>
                </a:r>
                <a:r>
                  <a:rPr lang="en-US" sz="2500" dirty="0">
                    <a:solidFill>
                      <a:srgbClr val="273741"/>
                    </a:solidFill>
                  </a:rPr>
                  <a:t>to reach our target audience</a:t>
                </a:r>
              </a:p>
              <a:p>
                <a:r>
                  <a:rPr lang="en-US" sz="2500" dirty="0">
                    <a:solidFill>
                      <a:srgbClr val="273741"/>
                    </a:solidFill>
                  </a:rPr>
                  <a:t>Build a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robust</a:t>
                </a:r>
                <a:r>
                  <a:rPr lang="en-US" sz="2500" dirty="0">
                    <a:solidFill>
                      <a:srgbClr val="273741"/>
                    </a:solidFill>
                  </a:rPr>
                  <a:t> and </a:t>
                </a:r>
                <a:r>
                  <a:rPr lang="en-US" sz="2500" b="1" dirty="0">
                    <a:solidFill>
                      <a:srgbClr val="273741"/>
                    </a:solidFill>
                  </a:rPr>
                  <a:t>scalable</a:t>
                </a:r>
                <a:r>
                  <a:rPr lang="en-US" sz="2500" dirty="0">
                    <a:solidFill>
                      <a:srgbClr val="273741"/>
                    </a:solidFill>
                  </a:rPr>
                  <a:t> technology infrastructure</a:t>
                </a:r>
                <a:endParaRPr lang="en-001" sz="2500" dirty="0">
                  <a:solidFill>
                    <a:srgbClr val="27374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164F50-ADCF-01BE-75F5-B2230F3610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613400" cy="4141925"/>
              </a:xfrm>
              <a:blipFill>
                <a:blip r:embed="rId2"/>
                <a:stretch>
                  <a:fillRect l="-1630" t="-4706" r="-2935" b="-294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B93EB-B310-6DD2-BFDA-2EFB5DF0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8</a:t>
            </a:fld>
            <a:endParaRPr lang="en-001" sz="16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0CF5B6-229D-C41F-C6CC-333AFD315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312657"/>
              </p:ext>
            </p:extLst>
          </p:nvPr>
        </p:nvGraphicFramePr>
        <p:xfrm>
          <a:off x="6763858" y="365125"/>
          <a:ext cx="4850269" cy="4141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0269">
                  <a:extLst>
                    <a:ext uri="{9D8B030D-6E8A-4147-A177-3AD203B41FA5}">
                      <a16:colId xmlns:a16="http://schemas.microsoft.com/office/drawing/2014/main" val="2398666808"/>
                    </a:ext>
                  </a:extLst>
                </a:gridCol>
              </a:tblGrid>
              <a:tr h="10007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Gemini API Pricing</a:t>
                      </a:r>
                    </a:p>
                    <a:p>
                      <a:pPr algn="ctr" fontAlgn="ctr"/>
                      <a:r>
                        <a:rPr lang="en-US" sz="2400" b="0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(Pay-as-you-go)</a:t>
                      </a:r>
                      <a:endParaRPr lang="en-001" sz="2400" b="0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3766976"/>
                  </a:ext>
                </a:extLst>
              </a:tr>
              <a:tr h="411028">
                <a:tc>
                  <a:txBody>
                    <a:bodyPr/>
                    <a:lstStyle/>
                    <a:p>
                      <a:pPr algn="ctr" fontAlgn="ctr"/>
                      <a:r>
                        <a:rPr lang="en-001" sz="2000" b="1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Rate Limits*#</a:t>
                      </a:r>
                      <a:endParaRPr lang="en-001" sz="2000" b="1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9942513"/>
                  </a:ext>
                </a:extLst>
              </a:tr>
              <a:tr h="911410">
                <a:tc>
                  <a:txBody>
                    <a:bodyPr/>
                    <a:lstStyle/>
                    <a:p>
                      <a:pPr algn="l" fontAlgn="ctr"/>
                      <a:r>
                        <a:rPr lang="en-001" sz="1800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10 RPM (requests per minute)</a:t>
                      </a:r>
                    </a:p>
                    <a:p>
                      <a:pPr algn="l" fontAlgn="ctr"/>
                      <a:r>
                        <a:rPr lang="en-001" sz="1800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10 million TPM (tokens per minute)</a:t>
                      </a:r>
                    </a:p>
                    <a:p>
                      <a:pPr algn="l" fontAlgn="ctr"/>
                      <a:r>
                        <a:rPr lang="en-001" sz="1800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2,000 RPD (requests per day)</a:t>
                      </a:r>
                      <a:endParaRPr lang="en-001" sz="1800" b="0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653220"/>
                  </a:ext>
                </a:extLst>
              </a:tr>
              <a:tr h="454681">
                <a:tc>
                  <a:txBody>
                    <a:bodyPr/>
                    <a:lstStyle/>
                    <a:p>
                      <a:pPr algn="ctr" fontAlgn="ctr"/>
                      <a:r>
                        <a:rPr lang="en-001" sz="2000" b="1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Price (input)</a:t>
                      </a:r>
                      <a:endParaRPr lang="en-001" sz="2000" b="1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03302"/>
                  </a:ext>
                </a:extLst>
              </a:tr>
              <a:tr h="454681">
                <a:tc>
                  <a:txBody>
                    <a:bodyPr/>
                    <a:lstStyle/>
                    <a:p>
                      <a:pPr algn="l" fontAlgn="ctr"/>
                      <a:r>
                        <a:rPr lang="en-001" sz="1800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$7 / 1 million tokens (preview pricing)</a:t>
                      </a:r>
                      <a:endParaRPr lang="en-001" sz="1800" b="0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06523"/>
                  </a:ext>
                </a:extLst>
              </a:tr>
              <a:tr h="454681">
                <a:tc>
                  <a:txBody>
                    <a:bodyPr/>
                    <a:lstStyle/>
                    <a:p>
                      <a:pPr algn="ctr" fontAlgn="ctr"/>
                      <a:r>
                        <a:rPr lang="en-001" sz="2000" b="1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Price (output)</a:t>
                      </a:r>
                      <a:endParaRPr lang="en-001" sz="2000" b="1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415227"/>
                  </a:ext>
                </a:extLst>
              </a:tr>
              <a:tr h="454681">
                <a:tc>
                  <a:txBody>
                    <a:bodyPr/>
                    <a:lstStyle/>
                    <a:p>
                      <a:pPr algn="l" fontAlgn="b"/>
                      <a:r>
                        <a:rPr lang="en-001" sz="1800" u="none" strike="noStrike" dirty="0">
                          <a:solidFill>
                            <a:srgbClr val="273741"/>
                          </a:solidFill>
                          <a:effectLst/>
                          <a:latin typeface="Palatino Linotype" panose="02040502050505030304" pitchFamily="18" charset="0"/>
                        </a:rPr>
                        <a:t>$21 / 1 million tokens (preview pricing)</a:t>
                      </a:r>
                      <a:endParaRPr lang="en-001" sz="1800" b="0" i="0" u="none" strike="noStrike" dirty="0">
                        <a:solidFill>
                          <a:srgbClr val="273741"/>
                        </a:solidFill>
                        <a:effectLst/>
                        <a:latin typeface="Palatino Linotype" panose="02040502050505030304" pitchFamily="18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91399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406EB98E-0C8F-9D6E-0556-0E54F43B48BA}"/>
              </a:ext>
            </a:extLst>
          </p:cNvPr>
          <p:cNvGrpSpPr/>
          <p:nvPr/>
        </p:nvGrpSpPr>
        <p:grpSpPr>
          <a:xfrm>
            <a:off x="6678337" y="4742733"/>
            <a:ext cx="5021310" cy="1493091"/>
            <a:chOff x="1343613" y="2690772"/>
            <a:chExt cx="4722854" cy="1439985"/>
          </a:xfrm>
          <a:solidFill>
            <a:schemeClr val="bg1"/>
          </a:solidFill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768F1B2-0141-AAF2-2D7D-01FE3A715B41}"/>
                </a:ext>
              </a:extLst>
            </p:cNvPr>
            <p:cNvSpPr/>
            <p:nvPr/>
          </p:nvSpPr>
          <p:spPr>
            <a:xfrm>
              <a:off x="1343613" y="2690772"/>
              <a:ext cx="4722854" cy="1439985"/>
            </a:xfrm>
            <a:prstGeom prst="roundRect">
              <a:avLst/>
            </a:prstGeom>
            <a:solidFill>
              <a:srgbClr val="273741"/>
            </a:solidFill>
            <a:ln w="38100">
              <a:solidFill>
                <a:schemeClr val="tx1"/>
              </a:solidFill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001" sz="1700">
                <a:solidFill>
                  <a:srgbClr val="163E6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: Rounded Corners 8">
                  <a:extLst>
                    <a:ext uri="{FF2B5EF4-FFF2-40B4-BE49-F238E27FC236}">
                      <a16:creationId xmlns:a16="http://schemas.microsoft.com/office/drawing/2014/main" id="{9126326E-7F2F-F99A-810C-4D4F538FCF22}"/>
                    </a:ext>
                  </a:extLst>
                </p:cNvPr>
                <p:cNvSpPr txBox="1"/>
                <p:nvPr/>
              </p:nvSpPr>
              <p:spPr>
                <a:xfrm>
                  <a:off x="1413907" y="2761066"/>
                  <a:ext cx="4582266" cy="1299397"/>
                </a:xfrm>
                <a:prstGeom prst="rect">
                  <a:avLst/>
                </a:prstGeom>
                <a:no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53340" tIns="53340" rIns="53340" bIns="53340" numCol="1" spcCol="1270" anchor="ctr" anchorCtr="0">
                  <a:noAutofit/>
                </a:bodyPr>
                <a:lstStyle/>
                <a:p>
                  <a:pPr marL="0" lvl="0" indent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From Gemini API pricing, </a:t>
                  </a:r>
                  <a14:m>
                    <m:oMath xmlns:m="http://schemas.openxmlformats.org/officeDocument/2006/math"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/ 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700" b="1" i="0" kern="12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million tokens</a:t>
                  </a: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Using a c</a:t>
                  </a:r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onservative value of </a:t>
                  </a:r>
                  <a14:m>
                    <m:oMath xmlns:m="http://schemas.openxmlformats.org/officeDocument/2006/math">
                      <m:r>
                        <a:rPr lang="en-US" sz="1700" b="1" i="0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𝟐𝟓𝟎𝐤</m:t>
                      </m:r>
                    </m:oMath>
                  </a14:m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tokens / 100 </a:t>
                  </a:r>
                  <a:r>
                    <a:rPr lang="en-US" sz="1700" b="1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“</a:t>
                  </a:r>
                  <a:r>
                    <a:rPr lang="en-US" sz="1700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Generate comparisons …”</a:t>
                  </a: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, we estimate</a:t>
                  </a:r>
                  <a:r>
                    <a:rPr lang="en-US" sz="1700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17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a14:m>
                  <a:r>
                    <a:rPr lang="en-US" sz="1700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or </a:t>
                  </a:r>
                  <a14:m>
                    <m:oMath xmlns:m="http://schemas.openxmlformats.org/officeDocument/2006/math"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Rs</m:t>
                      </m:r>
                      <m:r>
                        <a:rPr lang="en-US" sz="17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17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7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7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a14:m>
                  <a:r>
                    <a:rPr lang="en-US" sz="1700" kern="12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 </a:t>
                  </a:r>
                  <a:r>
                    <a:rPr lang="en-US" sz="1700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per student</a:t>
                  </a:r>
                  <a:endParaRPr lang="en-001" sz="1700" kern="1200" dirty="0">
                    <a:solidFill>
                      <a:schemeClr val="bg1"/>
                    </a:solidFill>
                    <a:latin typeface="Palatino Linotype" panose="02040502050505030304" pitchFamily="18" charset="0"/>
                  </a:endParaRPr>
                </a:p>
              </p:txBody>
            </p:sp>
          </mc:Choice>
          <mc:Fallback xmlns="">
            <p:sp>
              <p:nvSpPr>
                <p:cNvPr id="31" name="Rectangle: Rounded Corners 8">
                  <a:extLst>
                    <a:ext uri="{FF2B5EF4-FFF2-40B4-BE49-F238E27FC236}">
                      <a16:creationId xmlns:a16="http://schemas.microsoft.com/office/drawing/2014/main" id="{9126326E-7F2F-F99A-810C-4D4F538FC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3907" y="2761066"/>
                  <a:ext cx="4582266" cy="1299397"/>
                </a:xfrm>
                <a:prstGeom prst="rect">
                  <a:avLst/>
                </a:prstGeom>
                <a:blipFill>
                  <a:blip r:embed="rId3"/>
                  <a:stretch>
                    <a:fillRect l="-250" r="-501"/>
                  </a:stretch>
                </a:blipFill>
              </p:spPr>
              <p:txBody>
                <a:bodyPr/>
                <a:lstStyle/>
                <a:p>
                  <a:r>
                    <a:rPr lang="en-001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347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9C5C5-EB74-63A9-DA97-F849D4361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6306B-CA6C-4594-B96A-16C52CA088E3}" type="slidenum">
              <a:rPr lang="en-001" sz="1600" smtClean="0"/>
              <a:t>9</a:t>
            </a:fld>
            <a:endParaRPr lang="en-001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9FF9C-226B-7FE2-9FAF-AEDA82C4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346570"/>
            <a:ext cx="10810240" cy="277169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283FF4D9-1CAF-8021-8CD4-C51E0C809C3F}"/>
              </a:ext>
            </a:extLst>
          </p:cNvPr>
          <p:cNvSpPr txBox="1">
            <a:spLocks/>
          </p:cNvSpPr>
          <p:nvPr/>
        </p:nvSpPr>
        <p:spPr>
          <a:xfrm>
            <a:off x="1020115" y="3316236"/>
            <a:ext cx="6473849" cy="18570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latino Linotype" panose="0204050205050503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i="1" dirty="0">
                <a:solidFill>
                  <a:srgbClr val="273741"/>
                </a:solidFill>
              </a:rPr>
              <a:t>AI Comparison Tool</a:t>
            </a:r>
          </a:p>
          <a:p>
            <a:pPr marL="0" indent="0" algn="ctr">
              <a:buNone/>
            </a:pPr>
            <a:r>
              <a:rPr lang="en-US" sz="4400" i="1" dirty="0">
                <a:solidFill>
                  <a:srgbClr val="273741"/>
                </a:solidFill>
                <a:ea typeface="Sans Serif Collection" panose="020B0502040504020204" pitchFamily="34" charset="0"/>
                <a:cs typeface="Sans Serif Collection" panose="020B0502040504020204" pitchFamily="34" charset="0"/>
              </a:rPr>
              <a:t>Usage Demo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01ECC8-2E58-1DC9-9198-8CC071716BDE}"/>
              </a:ext>
            </a:extLst>
          </p:cNvPr>
          <p:cNvGrpSpPr/>
          <p:nvPr/>
        </p:nvGrpSpPr>
        <p:grpSpPr>
          <a:xfrm>
            <a:off x="7493964" y="3186187"/>
            <a:ext cx="3164709" cy="2117142"/>
            <a:chOff x="8399845" y="3998095"/>
            <a:chExt cx="3164709" cy="2117142"/>
          </a:xfrm>
        </p:grpSpPr>
        <p:pic>
          <p:nvPicPr>
            <p:cNvPr id="1026" name="Picture 2" descr="Google Launches Gemini AI Models to Power Bard and AI Features on Pixel  Phones; Will Compete With OpenAI's GPT-4 | Technology News">
              <a:extLst>
                <a:ext uri="{FF2B5EF4-FFF2-40B4-BE49-F238E27FC236}">
                  <a16:creationId xmlns:a16="http://schemas.microsoft.com/office/drawing/2014/main" id="{7B172FAE-48A2-0925-9A5E-B3EAA4A926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56" t="13608" r="8756" b="13608"/>
            <a:stretch/>
          </p:blipFill>
          <p:spPr bwMode="auto">
            <a:xfrm>
              <a:off x="8399845" y="4544465"/>
              <a:ext cx="3164709" cy="15707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E6EA13-BB7C-599E-286B-0771DF3ACA5E}"/>
                </a:ext>
              </a:extLst>
            </p:cNvPr>
            <p:cNvSpPr txBox="1"/>
            <p:nvPr/>
          </p:nvSpPr>
          <p:spPr>
            <a:xfrm>
              <a:off x="8855114" y="3998095"/>
              <a:ext cx="225416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800" i="1" dirty="0">
                  <a:solidFill>
                    <a:srgbClr val="273741"/>
                  </a:solidFill>
                  <a:latin typeface="Palatino Linotype" panose="02040502050505030304" pitchFamily="18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Powered by</a:t>
              </a:r>
              <a:endParaRPr lang="en-001" sz="2800" dirty="0">
                <a:latin typeface="Palatino Linotype" panose="020405020505050303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724396-49B3-50FA-378B-DADE6CB0D1E0}"/>
              </a:ext>
            </a:extLst>
          </p:cNvPr>
          <p:cNvSpPr txBox="1"/>
          <p:nvPr/>
        </p:nvSpPr>
        <p:spPr>
          <a:xfrm>
            <a:off x="1529079" y="5371247"/>
            <a:ext cx="54559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GradCompare</a:t>
            </a:r>
            <a:r>
              <a:rPr lang="en-US" sz="2800" b="1" dirty="0">
                <a:solidFill>
                  <a:srgbClr val="002060"/>
                </a:solidFill>
                <a:latin typeface="Palatino Linotype" panose="0204050205050503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by GradCompass</a:t>
            </a:r>
            <a:endParaRPr lang="en-US" sz="2800" b="1" dirty="0">
              <a:solidFill>
                <a:srgbClr val="002060"/>
              </a:solidFill>
              <a:latin typeface="Palatino Linotype" panose="02040502050505030304" pitchFamily="18" charset="0"/>
            </a:endParaRPr>
          </a:p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Open in Browser</a:t>
            </a:r>
            <a:endParaRPr lang="en-001" sz="2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19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e60b96-bc0d-44f7-ab21-2aacff788d3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4A0EB79039D4BABD0E23ADB4F6E9D" ma:contentTypeVersion="16" ma:contentTypeDescription="Create a new document." ma:contentTypeScope="" ma:versionID="b7fdbdaa67ac858f557c491217843beb">
  <xsd:schema xmlns:xsd="http://www.w3.org/2001/XMLSchema" xmlns:xs="http://www.w3.org/2001/XMLSchema" xmlns:p="http://schemas.microsoft.com/office/2006/metadata/properties" xmlns:ns3="03e60b96-bc0d-44f7-ab21-2aacff788d33" xmlns:ns4="9aadfadd-b12c-4fc4-9d39-afa60eec9c48" targetNamespace="http://schemas.microsoft.com/office/2006/metadata/properties" ma:root="true" ma:fieldsID="7b8bddb49cb12f767082a9abe3402a12" ns3:_="" ns4:_="">
    <xsd:import namespace="03e60b96-bc0d-44f7-ab21-2aacff788d33"/>
    <xsd:import namespace="9aadfadd-b12c-4fc4-9d39-afa60eec9c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60b96-bc0d-44f7-ab21-2aacff788d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dfadd-b12c-4fc4-9d39-afa60eec9c4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E40CFD-2A55-4E05-B082-64C83C6DBA00}">
  <ds:schemaRefs>
    <ds:schemaRef ds:uri="http://www.w3.org/XML/1998/namespace"/>
    <ds:schemaRef ds:uri="http://purl.org/dc/elements/1.1/"/>
    <ds:schemaRef ds:uri="03e60b96-bc0d-44f7-ab21-2aacff788d33"/>
    <ds:schemaRef ds:uri="9aadfadd-b12c-4fc4-9d39-afa60eec9c48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EFEB422-3267-44D4-BB18-131771DEB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C0CBA5-D1B6-4EAE-B3FD-62BE577ADA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e60b96-bc0d-44f7-ab21-2aacff788d33"/>
    <ds:schemaRef ds:uri="9aadfadd-b12c-4fc4-9d39-afa60eec9c4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619</Words>
  <Application>Microsoft Office PowerPoint</Application>
  <PresentationFormat>Widescreen</PresentationFormat>
  <Paragraphs>91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Cambria Math</vt:lpstr>
      <vt:lpstr>Palatino Linotype</vt:lpstr>
      <vt:lpstr>Sans Serif Collection</vt:lpstr>
      <vt:lpstr>Office Theme</vt:lpstr>
      <vt:lpstr>PowerPoint Presentation</vt:lpstr>
      <vt:lpstr>Entrepreneurship Pitch Deck</vt:lpstr>
      <vt:lpstr>Problem</vt:lpstr>
      <vt:lpstr>The Solution: GradCompass</vt:lpstr>
      <vt:lpstr>Business Model (Freemium)</vt:lpstr>
      <vt:lpstr>Unique Selling Proposition (USP)</vt:lpstr>
      <vt:lpstr>Porter’s Five Forces</vt:lpstr>
      <vt:lpstr>Funding (The Need)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GradCompass</dc:title>
  <dc:creator>Muhammad Umer</dc:creator>
  <cp:lastModifiedBy>Muhammad Umer</cp:lastModifiedBy>
  <cp:revision>115</cp:revision>
  <dcterms:created xsi:type="dcterms:W3CDTF">2024-03-14T19:25:59Z</dcterms:created>
  <dcterms:modified xsi:type="dcterms:W3CDTF">2024-05-08T07:15:41Z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0x0101007AE4A0EB79039D4BABD0E23ADB4F6E9D</vt:lpwstr>
  </property>
</Properties>
</file>